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7589838" cy="106981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70" userDrawn="1">
          <p15:clr>
            <a:srgbClr val="A4A3A4"/>
          </p15:clr>
        </p15:guide>
        <p15:guide id="2" pos="239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4C55"/>
    <a:srgbClr val="309393"/>
    <a:srgbClr val="4D9193"/>
    <a:srgbClr val="FFF5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2"/>
    <p:restoredTop sz="94713"/>
  </p:normalViewPr>
  <p:slideViewPr>
    <p:cSldViewPr snapToGrid="0" showGuides="1">
      <p:cViewPr>
        <p:scale>
          <a:sx n="118" d="100"/>
          <a:sy n="118" d="100"/>
        </p:scale>
        <p:origin x="1448" y="-1072"/>
      </p:cViewPr>
      <p:guideLst>
        <p:guide orient="horz" pos="3370"/>
        <p:guide pos="239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1" d="100"/>
          <a:sy n="121" d="100"/>
        </p:scale>
        <p:origin x="5760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254E8C-0CCD-FB05-1E6C-B825C43CDF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4EECF0-90D1-74DA-A74B-A2429AD2315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97A4C4-3FDA-A242-A1BA-D3A337D293E4}" type="datetimeFigureOut">
              <a:rPr lang="en-US" smtClean="0"/>
              <a:t>7/30/26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AFADF8-E790-F377-BC4C-18F4EA5BDC2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0AD626-73CA-A749-4759-C3545595846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D67068-8AA7-1040-A241-79CEC57241C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72037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8E4757-A48B-E44D-898B-C1CE3AF32C4F}" type="datetimeFigureOut">
              <a:rPr lang="en-US" smtClean="0"/>
              <a:t>7/30/26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3625" y="1143000"/>
            <a:ext cx="21907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C9377D-AD0A-2641-B305-80EF199BA950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402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38510-C9C3-B44E-B763-37ED53F6E983}" type="slidenum">
              <a:rPr lang="en-US" smtClean="0"/>
              <a:t>‹N°›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10029915"/>
            <a:ext cx="5232400" cy="569578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@ 2023 </a:t>
            </a:r>
            <a:r>
              <a:rPr lang="en-US" dirty="0" err="1"/>
              <a:t>Institut</a:t>
            </a:r>
            <a:r>
              <a:rPr lang="en-US" dirty="0"/>
              <a:t> Au Sein </a:t>
            </a:r>
            <a:r>
              <a:rPr lang="en-US" dirty="0" err="1"/>
              <a:t>en</a:t>
            </a:r>
            <a:r>
              <a:rPr lang="en-US" dirty="0"/>
              <a:t> Douceur </a:t>
            </a:r>
            <a:r>
              <a:rPr lang="fr-BE" dirty="0">
                <a:solidFill>
                  <a:schemeClr val="bg2">
                    <a:lumMod val="25000"/>
                  </a:schemeClr>
                </a:solidFill>
                <a:latin typeface="Economica" panose="02000506040000020004" pitchFamily="2" charset="0"/>
              </a:rPr>
              <a:t>– Caroline de Ville – tous droits réservés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5409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69" userDrawn="1">
          <p15:clr>
            <a:srgbClr val="FBAE40"/>
          </p15:clr>
        </p15:guide>
        <p15:guide id="2" pos="239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45F728F-A511-D0FD-36BB-379AEED0FC78}"/>
              </a:ext>
            </a:extLst>
          </p:cNvPr>
          <p:cNvSpPr/>
          <p:nvPr userDrawn="1"/>
        </p:nvSpPr>
        <p:spPr>
          <a:xfrm>
            <a:off x="0" y="9753600"/>
            <a:ext cx="7589838" cy="1084436"/>
          </a:xfrm>
          <a:prstGeom prst="rect">
            <a:avLst/>
          </a:prstGeom>
          <a:solidFill>
            <a:srgbClr val="F04C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60323" y="9915615"/>
            <a:ext cx="1707714" cy="5695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38510-C9C3-B44E-B763-37ED53F6E983}" type="slidenum">
              <a:rPr lang="en-US" smtClean="0"/>
              <a:t>‹N°›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2B48DBA-8FD8-7004-D45E-07856753068E}"/>
              </a:ext>
            </a:extLst>
          </p:cNvPr>
          <p:cNvSpPr/>
          <p:nvPr userDrawn="1"/>
        </p:nvSpPr>
        <p:spPr>
          <a:xfrm>
            <a:off x="0" y="-114359"/>
            <a:ext cx="7589838" cy="2104335"/>
          </a:xfrm>
          <a:prstGeom prst="rect">
            <a:avLst/>
          </a:prstGeom>
          <a:solidFill>
            <a:srgbClr val="F04C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5652B6-0622-4126-9DEE-BC15B3D33221}"/>
              </a:ext>
            </a:extLst>
          </p:cNvPr>
          <p:cNvSpPr txBox="1"/>
          <p:nvPr userDrawn="1"/>
        </p:nvSpPr>
        <p:spPr>
          <a:xfrm>
            <a:off x="2700911" y="460754"/>
            <a:ext cx="351326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F5F6"/>
                </a:solidFill>
              </a:rPr>
              <a:t>Calendrier</a:t>
            </a:r>
            <a:r>
              <a:rPr lang="en-US" sz="2800" b="1" dirty="0">
                <a:solidFill>
                  <a:srgbClr val="FFF5F6"/>
                </a:solidFill>
              </a:rPr>
              <a:t> des ateliers</a:t>
            </a:r>
          </a:p>
          <a:p>
            <a:pPr algn="ctr"/>
            <a:r>
              <a:rPr lang="en-US" sz="2800" b="1" dirty="0">
                <a:solidFill>
                  <a:srgbClr val="FFF5F6"/>
                </a:solidFill>
              </a:rPr>
              <a:t>Mise </a:t>
            </a:r>
            <a:r>
              <a:rPr lang="en-US" sz="2800" b="1" dirty="0" err="1">
                <a:solidFill>
                  <a:srgbClr val="FFF5F6"/>
                </a:solidFill>
              </a:rPr>
              <a:t>en</a:t>
            </a:r>
            <a:r>
              <a:rPr lang="en-US" sz="2800" b="1" dirty="0">
                <a:solidFill>
                  <a:srgbClr val="FFF5F6"/>
                </a:solidFill>
              </a:rPr>
              <a:t> pratique </a:t>
            </a:r>
          </a:p>
        </p:txBody>
      </p:sp>
      <p:pic>
        <p:nvPicPr>
          <p:cNvPr id="9" name="Picture 8" descr="A picture containing graphics, font, handwriting, text&#10;&#10;Description automatically generated">
            <a:extLst>
              <a:ext uri="{FF2B5EF4-FFF2-40B4-BE49-F238E27FC236}">
                <a16:creationId xmlns:a16="http://schemas.microsoft.com/office/drawing/2014/main" id="{EAAE6402-94DA-2B1A-8C61-6600EC948F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0901" y="210712"/>
            <a:ext cx="1446538" cy="1454192"/>
          </a:xfrm>
          <a:prstGeom prst="rect">
            <a:avLst/>
          </a:prstGeom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B0639BC-B202-1EBC-5FA5-FBEDE76C5E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6400" y="10029915"/>
            <a:ext cx="5232400" cy="569578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@ 2023 </a:t>
            </a:r>
            <a:r>
              <a:rPr lang="en-US" dirty="0" err="1"/>
              <a:t>Institut</a:t>
            </a:r>
            <a:r>
              <a:rPr lang="en-US" dirty="0"/>
              <a:t> Au Sein </a:t>
            </a:r>
            <a:r>
              <a:rPr lang="en-US" dirty="0" err="1"/>
              <a:t>en</a:t>
            </a:r>
            <a:r>
              <a:rPr lang="en-US" dirty="0"/>
              <a:t> Douceur </a:t>
            </a:r>
            <a:r>
              <a:rPr lang="fr-BE" dirty="0">
                <a:solidFill>
                  <a:schemeClr val="bg2">
                    <a:lumMod val="25000"/>
                  </a:schemeClr>
                </a:solidFill>
                <a:latin typeface="Economica" panose="02000506040000020004" pitchFamily="2" charset="0"/>
              </a:rPr>
              <a:t>– Caroline de Ville – tous droits réservés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72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hf hdr="0" ftr="0" dt="0"/>
  <p:txStyles>
    <p:titleStyle>
      <a:lvl1pPr algn="l" defTabSz="758952" rtl="0" eaLnBrk="1" latinLnBrk="0" hangingPunct="1">
        <a:lnSpc>
          <a:spcPct val="90000"/>
        </a:lnSpc>
        <a:spcBef>
          <a:spcPct val="0"/>
        </a:spcBef>
        <a:buNone/>
        <a:defRPr sz="365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9738" indent="-189738" algn="l" defTabSz="758952" rtl="0" eaLnBrk="1" latinLnBrk="0" hangingPunct="1">
        <a:lnSpc>
          <a:spcPct val="90000"/>
        </a:lnSpc>
        <a:spcBef>
          <a:spcPts val="830"/>
        </a:spcBef>
        <a:buFont typeface="Arial" panose="020B0604020202020204" pitchFamily="34" charset="0"/>
        <a:buChar char="•"/>
        <a:defRPr sz="2324" kern="1200">
          <a:solidFill>
            <a:schemeClr val="tx1"/>
          </a:solidFill>
          <a:latin typeface="+mn-lt"/>
          <a:ea typeface="+mn-ea"/>
          <a:cs typeface="+mn-cs"/>
        </a:defRPr>
      </a:lvl1pPr>
      <a:lvl2pPr marL="569214" indent="-189738" algn="l" defTabSz="758952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992" kern="1200">
          <a:solidFill>
            <a:schemeClr val="tx1"/>
          </a:solidFill>
          <a:latin typeface="+mn-lt"/>
          <a:ea typeface="+mn-ea"/>
          <a:cs typeface="+mn-cs"/>
        </a:defRPr>
      </a:lvl2pPr>
      <a:lvl3pPr marL="948690" indent="-189738" algn="l" defTabSz="758952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660" kern="1200">
          <a:solidFill>
            <a:schemeClr val="tx1"/>
          </a:solidFill>
          <a:latin typeface="+mn-lt"/>
          <a:ea typeface="+mn-ea"/>
          <a:cs typeface="+mn-cs"/>
        </a:defRPr>
      </a:lvl3pPr>
      <a:lvl4pPr marL="1328166" indent="-189738" algn="l" defTabSz="758952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4" kern="1200">
          <a:solidFill>
            <a:schemeClr val="tx1"/>
          </a:solidFill>
          <a:latin typeface="+mn-lt"/>
          <a:ea typeface="+mn-ea"/>
          <a:cs typeface="+mn-cs"/>
        </a:defRPr>
      </a:lvl4pPr>
      <a:lvl5pPr marL="1707642" indent="-189738" algn="l" defTabSz="758952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4" kern="1200">
          <a:solidFill>
            <a:schemeClr val="tx1"/>
          </a:solidFill>
          <a:latin typeface="+mn-lt"/>
          <a:ea typeface="+mn-ea"/>
          <a:cs typeface="+mn-cs"/>
        </a:defRPr>
      </a:lvl5pPr>
      <a:lvl6pPr marL="2087118" indent="-189738" algn="l" defTabSz="758952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4" kern="1200">
          <a:solidFill>
            <a:schemeClr val="tx1"/>
          </a:solidFill>
          <a:latin typeface="+mn-lt"/>
          <a:ea typeface="+mn-ea"/>
          <a:cs typeface="+mn-cs"/>
        </a:defRPr>
      </a:lvl6pPr>
      <a:lvl7pPr marL="2466594" indent="-189738" algn="l" defTabSz="758952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4" kern="1200">
          <a:solidFill>
            <a:schemeClr val="tx1"/>
          </a:solidFill>
          <a:latin typeface="+mn-lt"/>
          <a:ea typeface="+mn-ea"/>
          <a:cs typeface="+mn-cs"/>
        </a:defRPr>
      </a:lvl7pPr>
      <a:lvl8pPr marL="2846070" indent="-189738" algn="l" defTabSz="758952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4" kern="1200">
          <a:solidFill>
            <a:schemeClr val="tx1"/>
          </a:solidFill>
          <a:latin typeface="+mn-lt"/>
          <a:ea typeface="+mn-ea"/>
          <a:cs typeface="+mn-cs"/>
        </a:defRPr>
      </a:lvl8pPr>
      <a:lvl9pPr marL="3225546" indent="-189738" algn="l" defTabSz="758952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8952" rtl="0" eaLnBrk="1" latinLnBrk="0" hangingPunct="1">
        <a:defRPr sz="1494" kern="1200">
          <a:solidFill>
            <a:schemeClr val="tx1"/>
          </a:solidFill>
          <a:latin typeface="+mn-lt"/>
          <a:ea typeface="+mn-ea"/>
          <a:cs typeface="+mn-cs"/>
        </a:defRPr>
      </a:lvl1pPr>
      <a:lvl2pPr marL="379476" algn="l" defTabSz="758952" rtl="0" eaLnBrk="1" latinLnBrk="0" hangingPunct="1">
        <a:defRPr sz="1494" kern="1200">
          <a:solidFill>
            <a:schemeClr val="tx1"/>
          </a:solidFill>
          <a:latin typeface="+mn-lt"/>
          <a:ea typeface="+mn-ea"/>
          <a:cs typeface="+mn-cs"/>
        </a:defRPr>
      </a:lvl2pPr>
      <a:lvl3pPr marL="758952" algn="l" defTabSz="758952" rtl="0" eaLnBrk="1" latinLnBrk="0" hangingPunct="1">
        <a:defRPr sz="1494" kern="1200">
          <a:solidFill>
            <a:schemeClr val="tx1"/>
          </a:solidFill>
          <a:latin typeface="+mn-lt"/>
          <a:ea typeface="+mn-ea"/>
          <a:cs typeface="+mn-cs"/>
        </a:defRPr>
      </a:lvl3pPr>
      <a:lvl4pPr marL="1138428" algn="l" defTabSz="758952" rtl="0" eaLnBrk="1" latinLnBrk="0" hangingPunct="1">
        <a:defRPr sz="1494" kern="1200">
          <a:solidFill>
            <a:schemeClr val="tx1"/>
          </a:solidFill>
          <a:latin typeface="+mn-lt"/>
          <a:ea typeface="+mn-ea"/>
          <a:cs typeface="+mn-cs"/>
        </a:defRPr>
      </a:lvl4pPr>
      <a:lvl5pPr marL="1517904" algn="l" defTabSz="758952" rtl="0" eaLnBrk="1" latinLnBrk="0" hangingPunct="1">
        <a:defRPr sz="1494" kern="1200">
          <a:solidFill>
            <a:schemeClr val="tx1"/>
          </a:solidFill>
          <a:latin typeface="+mn-lt"/>
          <a:ea typeface="+mn-ea"/>
          <a:cs typeface="+mn-cs"/>
        </a:defRPr>
      </a:lvl5pPr>
      <a:lvl6pPr marL="1897380" algn="l" defTabSz="758952" rtl="0" eaLnBrk="1" latinLnBrk="0" hangingPunct="1">
        <a:defRPr sz="1494" kern="1200">
          <a:solidFill>
            <a:schemeClr val="tx1"/>
          </a:solidFill>
          <a:latin typeface="+mn-lt"/>
          <a:ea typeface="+mn-ea"/>
          <a:cs typeface="+mn-cs"/>
        </a:defRPr>
      </a:lvl6pPr>
      <a:lvl7pPr marL="2276856" algn="l" defTabSz="758952" rtl="0" eaLnBrk="1" latinLnBrk="0" hangingPunct="1">
        <a:defRPr sz="1494" kern="1200">
          <a:solidFill>
            <a:schemeClr val="tx1"/>
          </a:solidFill>
          <a:latin typeface="+mn-lt"/>
          <a:ea typeface="+mn-ea"/>
          <a:cs typeface="+mn-cs"/>
        </a:defRPr>
      </a:lvl7pPr>
      <a:lvl8pPr marL="2656332" algn="l" defTabSz="758952" rtl="0" eaLnBrk="1" latinLnBrk="0" hangingPunct="1">
        <a:defRPr sz="1494" kern="1200">
          <a:solidFill>
            <a:schemeClr val="tx1"/>
          </a:solidFill>
          <a:latin typeface="+mn-lt"/>
          <a:ea typeface="+mn-ea"/>
          <a:cs typeface="+mn-cs"/>
        </a:defRPr>
      </a:lvl8pPr>
      <a:lvl9pPr marL="3035808" algn="l" defTabSz="758952" rtl="0" eaLnBrk="1" latinLnBrk="0" hangingPunct="1">
        <a:defRPr sz="149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us06web.zoom.us/j/82019733840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2B172E35-5F3F-B4F6-52B6-D711DC501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38510-C9C3-B44E-B763-37ED53F6E983}" type="slidenum">
              <a:rPr lang="en-US" sz="140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</a:t>
            </a:fld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6C2C3808-04E4-0BE4-5F12-AB88A1D5E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9743" y="10128585"/>
            <a:ext cx="5232400" cy="569578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@ 2025/26 </a:t>
            </a:r>
            <a:r>
              <a:rPr lang="en-US" dirty="0" err="1"/>
              <a:t>Institut</a:t>
            </a:r>
            <a:r>
              <a:rPr lang="en-US" dirty="0"/>
              <a:t> Au Sein </a:t>
            </a:r>
            <a:r>
              <a:rPr lang="en-US" dirty="0" err="1"/>
              <a:t>en</a:t>
            </a:r>
            <a:r>
              <a:rPr lang="en-US" dirty="0"/>
              <a:t> Douceur </a:t>
            </a:r>
            <a:r>
              <a:rPr lang="fr-BE" dirty="0">
                <a:latin typeface="Economica" panose="02000506040000020004" pitchFamily="2" charset="0"/>
              </a:rPr>
              <a:t>– Caroline de Ville – tous droits réservés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78E6F01-FDFA-9652-464A-3FF0E1D805A9}"/>
              </a:ext>
            </a:extLst>
          </p:cNvPr>
          <p:cNvSpPr txBox="1"/>
          <p:nvPr/>
        </p:nvSpPr>
        <p:spPr>
          <a:xfrm>
            <a:off x="1310704" y="9228652"/>
            <a:ext cx="44536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Tous</a:t>
            </a:r>
            <a:r>
              <a:rPr lang="en-US" sz="14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les </a:t>
            </a:r>
            <a:r>
              <a:rPr lang="en-US" sz="14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horaires</a:t>
            </a:r>
            <a:r>
              <a:rPr lang="en-US" sz="14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sont</a:t>
            </a:r>
            <a:r>
              <a:rPr lang="en-US" sz="14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basés</a:t>
            </a:r>
            <a:r>
              <a:rPr lang="en-US" sz="14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sur </a:t>
            </a:r>
            <a:r>
              <a:rPr lang="en-US" sz="14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l'heure</a:t>
            </a:r>
            <a:r>
              <a:rPr lang="en-US" sz="14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 Paris/ </a:t>
            </a:r>
            <a:r>
              <a:rPr lang="en-US" sz="14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Bruxelles</a:t>
            </a:r>
            <a:r>
              <a:rPr lang="en-US" sz="14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A6562E4-9A8C-05D0-A20D-31724C8C629F}"/>
              </a:ext>
            </a:extLst>
          </p:cNvPr>
          <p:cNvSpPr txBox="1"/>
          <p:nvPr/>
        </p:nvSpPr>
        <p:spPr>
          <a:xfrm>
            <a:off x="389743" y="2580678"/>
            <a:ext cx="6724095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US" b="1" dirty="0">
                <a:solidFill>
                  <a:srgbClr val="F04C55"/>
                </a:solidFill>
              </a:rPr>
              <a:t>Révision des protocoles d’évaluation des restrictions et dysfonctions</a:t>
            </a:r>
          </a:p>
          <a:p>
            <a:endParaRPr lang="fr-US" dirty="0"/>
          </a:p>
          <a:p>
            <a:pPr marL="285750" indent="-285750" algn="l" rtl="0" fontAlgn="base">
              <a:buClr>
                <a:srgbClr val="F04C55"/>
              </a:buClr>
              <a:buFont typeface="Wingdings" pitchFamily="2" charset="2"/>
              <a:buChar char="§"/>
            </a:pPr>
            <a:r>
              <a:rPr lang="fr-FR" sz="12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1</a:t>
            </a:r>
            <a:r>
              <a:rPr lang="fr-FR" sz="1200" b="0" i="0" baseline="3000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er</a:t>
            </a:r>
            <a:r>
              <a:rPr lang="fr-FR" sz="12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décembre 2026 – 17h30 à 19h30 – Pratique: Evaluation et Bilan avec Caroline - </a:t>
            </a:r>
            <a:r>
              <a:rPr lang="fr-FR" sz="1200" b="0" i="0" dirty="0">
                <a:solidFill>
                  <a:srgbClr val="309393"/>
                </a:solidFill>
                <a:effectLst/>
                <a:latin typeface="Aptos" panose="020B00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Rejoindre l’appel</a:t>
            </a:r>
            <a:endParaRPr lang="fr-FR" sz="1200" b="0" i="0" dirty="0">
              <a:solidFill>
                <a:srgbClr val="309393"/>
              </a:solidFill>
              <a:effectLst/>
              <a:latin typeface="Aptos" panose="020B0004020202020204" pitchFamily="34" charset="0"/>
            </a:endParaRPr>
          </a:p>
          <a:p>
            <a:pPr marL="285750" indent="-285750" fontAlgn="base">
              <a:buClr>
                <a:srgbClr val="F04C55"/>
              </a:buClr>
              <a:buFont typeface="Wingdings" pitchFamily="2" charset="2"/>
              <a:buChar char="§"/>
            </a:pPr>
            <a:r>
              <a:rPr lang="fr-FR" sz="12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15 décembre décembre 2026 – 17h30 à 19h30– Evaluation et Bilan avec Alexia - </a:t>
            </a:r>
            <a:r>
              <a:rPr lang="fr-FR" sz="1200" b="0" i="0" dirty="0">
                <a:solidFill>
                  <a:srgbClr val="309393"/>
                </a:solidFill>
                <a:effectLst/>
                <a:latin typeface="Aptos" panose="020B00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Rejoindre l’appel</a:t>
            </a:r>
            <a:endParaRPr lang="fr-FR" sz="1200" b="0" i="0" dirty="0">
              <a:solidFill>
                <a:srgbClr val="309393"/>
              </a:solidFill>
              <a:effectLst/>
              <a:latin typeface="Aptos" panose="020B0004020202020204" pitchFamily="34" charset="0"/>
            </a:endParaRPr>
          </a:p>
          <a:p>
            <a:pPr algn="l" rtl="0" fontAlgn="base"/>
            <a:endParaRPr lang="fr-FR" dirty="0">
              <a:solidFill>
                <a:srgbClr val="000000"/>
              </a:solidFill>
              <a:latin typeface="Aptos" panose="020B0004020202020204" pitchFamily="34" charset="0"/>
            </a:endParaRPr>
          </a:p>
          <a:p>
            <a:pPr algn="l" rtl="0" fontAlgn="base"/>
            <a:r>
              <a:rPr lang="fr-FR" sz="1800" b="1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ptos" panose="020B0004020202020204" pitchFamily="34" charset="0"/>
              </a:rPr>
              <a:t>Ateliers </a:t>
            </a:r>
            <a:r>
              <a:rPr lang="fr-FR" b="1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</a:rPr>
              <a:t>de mise en pratique</a:t>
            </a:r>
            <a:endParaRPr lang="fr-FR" sz="1800" b="0" i="0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algn="l" rtl="0" fontAlgn="base"/>
            <a:r>
              <a:rPr lang="fr-FR" sz="1800" b="1" i="0" dirty="0">
                <a:solidFill>
                  <a:srgbClr val="F04C55"/>
                </a:solidFill>
                <a:effectLst/>
                <a:latin typeface="Aptos" panose="020B0004020202020204" pitchFamily="34" charset="0"/>
              </a:rPr>
              <a:t>Sessions d'attaque : </a:t>
            </a:r>
            <a:endParaRPr lang="fr-FR" sz="1800" b="0" i="0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marL="171450" indent="-171450" algn="l" rtl="0" fontAlgn="base">
              <a:buClr>
                <a:srgbClr val="F04C55"/>
              </a:buClr>
              <a:buFont typeface="Wingdings" pitchFamily="2" charset="2"/>
              <a:buChar char="§"/>
            </a:pPr>
            <a:r>
              <a:rPr lang="fr-FR" sz="12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5 janvier 2026 – 17h30 à 19h30 - La respiration nasale et le nettoyage nasal - </a:t>
            </a:r>
            <a:r>
              <a:rPr lang="fr-FR" sz="1200" b="0" i="0" dirty="0">
                <a:solidFill>
                  <a:srgbClr val="309393"/>
                </a:solidFill>
                <a:effectLst/>
                <a:latin typeface="Aptos" panose="020B00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Rejoindre l’appel</a:t>
            </a:r>
            <a:endParaRPr lang="fr-FR" sz="1200" b="0" i="0" dirty="0">
              <a:solidFill>
                <a:srgbClr val="309393"/>
              </a:solidFill>
              <a:effectLst/>
              <a:latin typeface="Aptos" panose="020B0004020202020204" pitchFamily="34" charset="0"/>
            </a:endParaRPr>
          </a:p>
          <a:p>
            <a:pPr marL="171450" indent="-171450" algn="l" rtl="0" fontAlgn="base">
              <a:buClr>
                <a:srgbClr val="F04C55"/>
              </a:buClr>
              <a:buFont typeface="Wingdings" pitchFamily="2" charset="2"/>
              <a:buChar char="§"/>
            </a:pPr>
            <a:r>
              <a:rPr lang="fr-FR" sz="12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19 </a:t>
            </a:r>
            <a:r>
              <a:rPr lang="fr-FR" sz="1200" dirty="0">
                <a:solidFill>
                  <a:srgbClr val="000000"/>
                </a:solidFill>
                <a:latin typeface="Aptos" panose="020B0004020202020204" pitchFamily="34" charset="0"/>
              </a:rPr>
              <a:t>janvier</a:t>
            </a:r>
            <a:r>
              <a:rPr lang="fr-FR" sz="12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2026 – 17h30 à 19h30 - La proprioception - </a:t>
            </a:r>
            <a:r>
              <a:rPr lang="fr-FR" sz="1200" b="0" i="0" dirty="0">
                <a:solidFill>
                  <a:srgbClr val="309393"/>
                </a:solidFill>
                <a:effectLst/>
                <a:latin typeface="Aptos" panose="020B00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Rejoindre l’appel</a:t>
            </a:r>
            <a:endParaRPr lang="fr-FR" sz="1200" b="0" i="0" dirty="0">
              <a:solidFill>
                <a:srgbClr val="309393"/>
              </a:solidFill>
              <a:effectLst/>
              <a:latin typeface="Aptos" panose="020B0004020202020204" pitchFamily="34" charset="0"/>
            </a:endParaRPr>
          </a:p>
          <a:p>
            <a:pPr marL="171450" indent="-171450" algn="l" rtl="0" fontAlgn="base">
              <a:buClr>
                <a:srgbClr val="F04C55"/>
              </a:buClr>
              <a:buFont typeface="Wingdings" pitchFamily="2" charset="2"/>
              <a:buChar char="§"/>
            </a:pPr>
            <a:r>
              <a:rPr lang="fr-FR" sz="1200" dirty="0">
                <a:solidFill>
                  <a:srgbClr val="000000"/>
                </a:solidFill>
                <a:latin typeface="Aptos" panose="020B0004020202020204" pitchFamily="34" charset="0"/>
              </a:rPr>
              <a:t>2</a:t>
            </a:r>
            <a:r>
              <a:rPr lang="fr-FR" sz="12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février 2026 – 17h30 à 19h30 - La mastication - </a:t>
            </a:r>
            <a:r>
              <a:rPr lang="fr-FR" sz="1200" b="0" i="0" dirty="0">
                <a:solidFill>
                  <a:srgbClr val="309393"/>
                </a:solidFill>
                <a:effectLst/>
                <a:latin typeface="Aptos" panose="020B00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Rejoindre l’appel</a:t>
            </a:r>
            <a:endParaRPr lang="fr-FR" sz="1200" b="0" i="0" dirty="0">
              <a:solidFill>
                <a:srgbClr val="309393"/>
              </a:solidFill>
              <a:effectLst/>
              <a:latin typeface="Aptos" panose="020B0004020202020204" pitchFamily="34" charset="0"/>
            </a:endParaRPr>
          </a:p>
          <a:p>
            <a:pPr marL="171450" indent="-171450" algn="l" rtl="0" fontAlgn="base">
              <a:buClr>
                <a:srgbClr val="F04C55"/>
              </a:buClr>
              <a:buFont typeface="Wingdings" pitchFamily="2" charset="2"/>
              <a:buChar char="§"/>
            </a:pPr>
            <a:r>
              <a:rPr lang="fr-FR" sz="12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16 février 2026 -  </a:t>
            </a:r>
            <a:r>
              <a:rPr lang="fr-FR" sz="1200" dirty="0">
                <a:solidFill>
                  <a:srgbClr val="000000"/>
                </a:solidFill>
                <a:latin typeface="Aptos" panose="020B0004020202020204" pitchFamily="34" charset="0"/>
              </a:rPr>
              <a:t>17h30 à 19h30</a:t>
            </a:r>
            <a:r>
              <a:rPr lang="fr-FR" sz="12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- Les mouvements antérieurs de la langue - </a:t>
            </a:r>
            <a:r>
              <a:rPr lang="fr-FR" sz="1200" b="0" i="0" dirty="0">
                <a:solidFill>
                  <a:srgbClr val="309393"/>
                </a:solidFill>
                <a:effectLst/>
                <a:latin typeface="Aptos" panose="020B00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Rejoindre l’appel</a:t>
            </a:r>
            <a:endParaRPr lang="fr-FR" sz="1200" b="0" i="0" dirty="0">
              <a:solidFill>
                <a:srgbClr val="309393"/>
              </a:solidFill>
              <a:effectLst/>
              <a:latin typeface="Aptos" panose="020B0004020202020204" pitchFamily="34" charset="0"/>
            </a:endParaRPr>
          </a:p>
          <a:p>
            <a:pPr marL="171450" indent="-171450" algn="l" rtl="0" fontAlgn="base">
              <a:buClr>
                <a:srgbClr val="F04C55"/>
              </a:buClr>
              <a:buFont typeface="Wingdings" pitchFamily="2" charset="2"/>
              <a:buChar char="§"/>
            </a:pPr>
            <a:r>
              <a:rPr lang="fr-FR" sz="12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2 mars 2026 </a:t>
            </a:r>
            <a:r>
              <a:rPr lang="fr-FR" sz="1200" dirty="0">
                <a:solidFill>
                  <a:srgbClr val="000000"/>
                </a:solidFill>
                <a:latin typeface="Aptos" panose="020B0004020202020204" pitchFamily="34" charset="0"/>
              </a:rPr>
              <a:t>–</a:t>
            </a:r>
            <a:r>
              <a:rPr lang="fr-FR" sz="12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fr-FR" sz="1200" dirty="0">
                <a:solidFill>
                  <a:srgbClr val="000000"/>
                </a:solidFill>
                <a:latin typeface="Aptos" panose="020B0004020202020204" pitchFamily="34" charset="0"/>
              </a:rPr>
              <a:t>17h30 à 19h30</a:t>
            </a:r>
            <a:r>
              <a:rPr lang="fr-FR" sz="12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- La mobilité moyenne et bords latéraux - </a:t>
            </a:r>
            <a:r>
              <a:rPr lang="fr-FR" sz="1200" b="0" i="0" dirty="0">
                <a:solidFill>
                  <a:srgbClr val="309393"/>
                </a:solidFill>
                <a:effectLst/>
                <a:latin typeface="Aptos" panose="020B00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Rejoindre l’appel</a:t>
            </a:r>
            <a:endParaRPr lang="fr-FR" sz="1200" b="0" i="0" dirty="0">
              <a:solidFill>
                <a:srgbClr val="309393"/>
              </a:solidFill>
              <a:effectLst/>
              <a:latin typeface="Aptos" panose="020B0004020202020204" pitchFamily="34" charset="0"/>
            </a:endParaRPr>
          </a:p>
          <a:p>
            <a:pPr marL="171450" indent="-171450" algn="l" rtl="0" fontAlgn="base">
              <a:buClr>
                <a:srgbClr val="F04C55"/>
              </a:buClr>
              <a:buFont typeface="Wingdings" pitchFamily="2" charset="2"/>
              <a:buChar char="§"/>
            </a:pPr>
            <a:r>
              <a:rPr lang="fr-FR" sz="1200" dirty="0">
                <a:solidFill>
                  <a:srgbClr val="000000"/>
                </a:solidFill>
                <a:latin typeface="Aptos" panose="020B0004020202020204" pitchFamily="34" charset="0"/>
              </a:rPr>
              <a:t>16</a:t>
            </a:r>
            <a:r>
              <a:rPr lang="fr-FR" sz="12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mars 2026 – 17h30 à 19h30 - Les mouvements postérieurs de la langue- </a:t>
            </a:r>
            <a:r>
              <a:rPr lang="fr-FR" sz="1200" b="0" i="0" dirty="0">
                <a:solidFill>
                  <a:srgbClr val="309393"/>
                </a:solidFill>
                <a:effectLst/>
                <a:latin typeface="Aptos" panose="020B00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Rejoindre l’appel</a:t>
            </a:r>
            <a:endParaRPr lang="fr-FR" sz="1200" b="0" i="0" dirty="0">
              <a:solidFill>
                <a:srgbClr val="309393"/>
              </a:solidFill>
              <a:effectLst/>
              <a:latin typeface="Aptos" panose="020B0004020202020204" pitchFamily="34" charset="0"/>
            </a:endParaRPr>
          </a:p>
          <a:p>
            <a:pPr marL="171450" indent="-171450" algn="l" rtl="0" fontAlgn="base">
              <a:buClr>
                <a:srgbClr val="F04C55"/>
              </a:buClr>
              <a:buFont typeface="Wingdings" pitchFamily="2" charset="2"/>
              <a:buChar char="§"/>
            </a:pPr>
            <a:r>
              <a:rPr lang="fr-FR" sz="1200" dirty="0">
                <a:solidFill>
                  <a:srgbClr val="000000"/>
                </a:solidFill>
                <a:latin typeface="Aptos" panose="020B0004020202020204" pitchFamily="34" charset="0"/>
              </a:rPr>
              <a:t>6</a:t>
            </a:r>
            <a:r>
              <a:rPr lang="fr-FR" sz="12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avril 2026 – 17h30 à 19h30 -  La déglutition  - </a:t>
            </a:r>
            <a:r>
              <a:rPr lang="fr-FR" sz="1200" b="0" i="0" dirty="0">
                <a:solidFill>
                  <a:srgbClr val="309393"/>
                </a:solidFill>
                <a:effectLst/>
                <a:latin typeface="Aptos" panose="020B00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Rejoindre l’appel</a:t>
            </a:r>
            <a:endParaRPr lang="fr-FR" sz="1200" b="0" i="0" dirty="0">
              <a:solidFill>
                <a:srgbClr val="309393"/>
              </a:solidFill>
              <a:effectLst/>
              <a:latin typeface="Aptos" panose="020B0004020202020204" pitchFamily="34" charset="0"/>
            </a:endParaRPr>
          </a:p>
          <a:p>
            <a:pPr algn="l" rtl="0" fontAlgn="base"/>
            <a:endParaRPr lang="fr-FR" sz="1800" b="0" i="0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algn="l" rtl="0" fontAlgn="base"/>
            <a:r>
              <a:rPr lang="fr-FR" sz="1800" b="1" i="0" dirty="0">
                <a:solidFill>
                  <a:srgbClr val="F04C55"/>
                </a:solidFill>
                <a:effectLst/>
                <a:latin typeface="Aptos" panose="020B0004020202020204" pitchFamily="34" charset="0"/>
              </a:rPr>
              <a:t>Session de stabilisation:</a:t>
            </a:r>
          </a:p>
          <a:p>
            <a:pPr marL="171450" indent="-171450" fontAlgn="base">
              <a:buClr>
                <a:srgbClr val="F04C55"/>
              </a:buClr>
              <a:buFont typeface="Wingdings" pitchFamily="2" charset="2"/>
              <a:buChar char="§"/>
            </a:pPr>
            <a:r>
              <a:rPr lang="fr-FR" sz="1200" dirty="0">
                <a:solidFill>
                  <a:srgbClr val="000000"/>
                </a:solidFill>
                <a:latin typeface="Aptos" panose="020B0004020202020204" pitchFamily="34" charset="0"/>
              </a:rPr>
              <a:t>20 avril</a:t>
            </a:r>
            <a:r>
              <a:rPr lang="fr-FR" sz="12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2026 – 17h30 à 19h30 - Les dispositifs orthodontiques et la coordination/consolidation - </a:t>
            </a:r>
            <a:r>
              <a:rPr lang="fr-FR" sz="1200" b="0" i="0" dirty="0">
                <a:solidFill>
                  <a:srgbClr val="309393"/>
                </a:solidFill>
                <a:effectLst/>
                <a:latin typeface="Aptos" panose="020B00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Rejoindre l’appel</a:t>
            </a:r>
            <a:endParaRPr lang="fr-FR" sz="1200" b="0" i="0" dirty="0">
              <a:solidFill>
                <a:srgbClr val="309393"/>
              </a:solidFill>
              <a:effectLst/>
              <a:latin typeface="Aptos" panose="020B0004020202020204" pitchFamily="34" charset="0"/>
            </a:endParaRPr>
          </a:p>
          <a:p>
            <a:pPr marL="171450" indent="-171450" fontAlgn="base">
              <a:buClr>
                <a:srgbClr val="F04C55"/>
              </a:buClr>
              <a:buFont typeface="Wingdings" pitchFamily="2" charset="2"/>
              <a:buChar char="§"/>
            </a:pPr>
            <a:r>
              <a:rPr lang="fr-FR" sz="1200" dirty="0">
                <a:solidFill>
                  <a:srgbClr val="000000"/>
                </a:solidFill>
                <a:latin typeface="Aptos" panose="020B0004020202020204" pitchFamily="34" charset="0"/>
              </a:rPr>
              <a:t>4 mai </a:t>
            </a:r>
            <a:r>
              <a:rPr lang="fr-FR" sz="12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2026 –17h30 à 19h30 - Le voile du palais - </a:t>
            </a:r>
            <a:r>
              <a:rPr lang="fr-FR" sz="1200" b="0" i="0" dirty="0">
                <a:solidFill>
                  <a:srgbClr val="309393"/>
                </a:solidFill>
                <a:effectLst/>
                <a:latin typeface="Aptos" panose="020B00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Rejoindre l’appel</a:t>
            </a:r>
            <a:endParaRPr lang="fr-FR" sz="1200" b="0" i="0" dirty="0">
              <a:solidFill>
                <a:srgbClr val="309393"/>
              </a:solidFill>
              <a:effectLst/>
              <a:latin typeface="Aptos" panose="020B0004020202020204" pitchFamily="34" charset="0"/>
            </a:endParaRPr>
          </a:p>
          <a:p>
            <a:pPr marL="171450" indent="-171450" fontAlgn="base">
              <a:buClr>
                <a:srgbClr val="F04C55"/>
              </a:buClr>
              <a:buFont typeface="Wingdings" pitchFamily="2" charset="2"/>
              <a:buChar char="§"/>
            </a:pPr>
            <a:r>
              <a:rPr lang="fr-FR" sz="12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18 mai 2026 – 17h30 à 19h30 - Bilan et prise en charge pré-fré</a:t>
            </a:r>
            <a:r>
              <a:rPr lang="fr-FR" sz="1200" dirty="0">
                <a:solidFill>
                  <a:srgbClr val="000000"/>
                </a:solidFill>
                <a:latin typeface="Aptos" panose="020B0004020202020204" pitchFamily="34" charset="0"/>
              </a:rPr>
              <a:t>nectomie </a:t>
            </a:r>
            <a:r>
              <a:rPr lang="fr-FR" sz="12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- </a:t>
            </a:r>
            <a:r>
              <a:rPr lang="fr-FR" sz="1200" b="0" i="0" dirty="0">
                <a:solidFill>
                  <a:srgbClr val="309393"/>
                </a:solidFill>
                <a:effectLst/>
                <a:latin typeface="Aptos" panose="020B00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Rejoindre l’appel</a:t>
            </a:r>
            <a:endParaRPr lang="fr-FR" sz="1200" b="0" i="0" dirty="0">
              <a:solidFill>
                <a:srgbClr val="309393"/>
              </a:solidFill>
              <a:effectLst/>
              <a:latin typeface="Aptos" panose="020B0004020202020204" pitchFamily="34" charset="0"/>
            </a:endParaRPr>
          </a:p>
          <a:p>
            <a:pPr marL="171450" indent="-171450" fontAlgn="base">
              <a:buClr>
                <a:srgbClr val="F04C55"/>
              </a:buClr>
              <a:buFont typeface="Wingdings" pitchFamily="2" charset="2"/>
              <a:buChar char="§"/>
            </a:pPr>
            <a:r>
              <a:rPr lang="fr-FR" sz="12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1 juin 2026 – 17h30 à 19h30 - Bilan et prise en charge post-frénectomie - </a:t>
            </a:r>
            <a:r>
              <a:rPr lang="fr-FR" sz="1200" b="0" i="0" dirty="0">
                <a:solidFill>
                  <a:srgbClr val="309393"/>
                </a:solidFill>
                <a:effectLst/>
                <a:latin typeface="Aptos" panose="020B00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Rejoindre l’appel</a:t>
            </a:r>
            <a:endParaRPr lang="fr-FR" sz="1200" b="0" i="0" dirty="0">
              <a:solidFill>
                <a:srgbClr val="309393"/>
              </a:solidFill>
              <a:effectLst/>
              <a:latin typeface="Aptos" panose="020B0004020202020204" pitchFamily="34" charset="0"/>
            </a:endParaRPr>
          </a:p>
          <a:p>
            <a:pPr marL="171450" indent="-171450" fontAlgn="base">
              <a:buClr>
                <a:srgbClr val="F04C55"/>
              </a:buClr>
              <a:buFont typeface="Wingdings" pitchFamily="2" charset="2"/>
              <a:buChar char="§"/>
            </a:pPr>
            <a:r>
              <a:rPr lang="fr-FR" sz="12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15 </a:t>
            </a:r>
            <a:r>
              <a:rPr lang="fr-FR" sz="1200" dirty="0">
                <a:solidFill>
                  <a:srgbClr val="000000"/>
                </a:solidFill>
                <a:latin typeface="Aptos" panose="020B0004020202020204" pitchFamily="34" charset="0"/>
              </a:rPr>
              <a:t>juin</a:t>
            </a:r>
            <a:r>
              <a:rPr lang="fr-FR" sz="12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2026 – 17h30 à 19h30 - Session de Questions/Réponses </a:t>
            </a:r>
            <a:r>
              <a:rPr lang="fr-FR" sz="1200" b="0" i="0" dirty="0">
                <a:solidFill>
                  <a:srgbClr val="309393"/>
                </a:solidFill>
                <a:effectLst/>
                <a:latin typeface="Aptos" panose="020B00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 Rejoindre l’appel</a:t>
            </a:r>
            <a:endParaRPr lang="fr-US" dirty="0"/>
          </a:p>
          <a:p>
            <a:endParaRPr lang="fr-US" dirty="0"/>
          </a:p>
        </p:txBody>
      </p:sp>
    </p:spTree>
    <p:extLst>
      <p:ext uri="{BB962C8B-B14F-4D97-AF65-F5344CB8AC3E}">
        <p14:creationId xmlns:p14="http://schemas.microsoft.com/office/powerpoint/2010/main" val="40620201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16213</TotalTime>
  <Words>274</Words>
  <Application>Microsoft Macintosh PowerPoint</Application>
  <PresentationFormat>Personnalisé</PresentationFormat>
  <Paragraphs>24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Economica</vt:lpstr>
      <vt:lpstr>Wingdings</vt:lpstr>
      <vt:lpstr>Office Theme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Winter Marie</dc:creator>
  <cp:lastModifiedBy>Caroline de Ville</cp:lastModifiedBy>
  <cp:revision>33</cp:revision>
  <cp:lastPrinted>2023-10-16T13:28:54Z</cp:lastPrinted>
  <dcterms:created xsi:type="dcterms:W3CDTF">2023-05-18T15:52:11Z</dcterms:created>
  <dcterms:modified xsi:type="dcterms:W3CDTF">2026-07-30T16:31:02Z</dcterms:modified>
</cp:coreProperties>
</file>